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4"/>
  </p:sldMasterIdLst>
  <p:notesMasterIdLst>
    <p:notesMasterId r:id="rId5"/>
  </p:notesMasterIdLst>
  <p:sldIdLst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</p:sldIdLst>
  <p:sldSz cx="14630400" cy="8229600"/>
  <p:notesSz cx="6797675" cy="9926638"/>
  <p:custDataLst>
    <p:tags r:id="rId18"/>
  </p:custDataLst>
  <p:defaultTextStyle>
    <a:defPPr>
      <a:defRPr lang="nb-NO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84592" autoAdjust="0"/>
  </p:normalViewPr>
  <p:slideViewPr>
    <p:cSldViewPr snapToGrid="0">
      <p:cViewPr varScale="1">
        <p:scale>
          <a:sx n="81" d="100"/>
          <a:sy n="81" d="100"/>
        </p:scale>
        <p:origin x="5808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tags" Target="tags/tag1.xml" /><Relationship Id="rId19" Type="http://schemas.openxmlformats.org/officeDocument/2006/relationships/presProps" Target="presProps.xml" /><Relationship Id="rId2" Type="http://schemas.openxmlformats.org/officeDocument/2006/relationships/customXml" Target="../customXml/item2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400" max="4800" units="cm"/>
          <inkml:channel name="Y" type="integer" min="0" max="1489" units="cm"/>
          <inkml:channel name="T" type="integer" min="0" max="2.14748E+09" units="dev"/>
        </inkml:traceFormat>
        <inkml:channelProperties>
          <inkml:channelProperty channel="X" name="resolution" value="138.99614" units="1/cm"/>
          <inkml:channelProperty channel="Y" name="resolution" value="45.95679" units="1/cm"/>
          <inkml:channelProperty channel="T" name="resolution" value="1" units="1/dev"/>
        </inkml:channelProperties>
      </inkml:inkSource>
      <inkml:timestamp xml:id="ts0" timeString="2019-05-28T13:24:08.105000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2544 126 0,'-30'0'62,"1"0"-15,-1 0-31,1 0 0,-1 0-16,-29 0 15,0 0-15,29 0 16,-29 0-16,30 0 15,-30 0-15,29 0 16,1 0-16,-1 0 16,0 0-16,1 0 15,-30 0 1,29 0 0,1 0-16,-1 0 15,1 0 1,-1 0-16,1 0 15,-1 0 1,1 0-16,-1 0 16,1 0-16,-1 0 15,0-29-15,1 29 16,-1 0 0,1 0-16,-1 0 31,1 0-16,-1-30 1,1 30 0,-1 0-1,1 0-15,-1 0 16,-29-30 0,0 30-1,29 0-15,-29 0 31,30 0-15,-1 0 0,1 0-1,-1 0-15,1 0 16,-1 0 0,1 0-1,-1 0 1,1 0-16,-1 0 15,-29 0-15,29 0 16,1 0 0,-1 0-16,1 0 15,-1 0 1,1 0 93,-1 0-93,1 0-16,-1 0 94,1 0-63,-1 0-15,-29 0-1,0 0 1,0 30-16,29-30 31,1 30-15,-1-1 93,1 30 63,-1-29-156,30-1-16,0 1 31,0-1-31,0 1 15,0-1 1,0 1-16,0-1 16,0 1-1,0-1 1,0 1 15,0 0-15,0-1 15,0 1-15,0-1-16,0 1 31,0-1-31,-29 1 16,29 29-16,0-30 15,0 1-15,0-1 16,0 1-16,29 29 15,-29-29 1,0 29 0,30-30-1,-1-29 1,1 30 0,-30-1-1,59 1 1,0-30-1,-30 29-15,31 1 16,-1-1-16,-30-29 16,30 30-16,0-30 15,-29 29-15,-1-29 16,30 30-16,-29-30 16,-1 0-16,1 0 15,29 0-15,30 0 16,-60 0-16,30 30 15,0-30-15,0 0 16,1 29 0,-1-29-16,0 0 15,-30 0-15,30 30 16,-29-30-16,-1 0 16,1 0-16,-1 0 15,1 0 16,-30-30 1,59 30-17,30-29 1,-60-1 0,1 30-1,-1-30 1,1 30 15,-1-29-15,1-1-16,-30 1 15,29 29-15,30-30 16,-59 1 0,30 29-16,-1 0 15,-29-30 1,30 1 109,0 29-110,-1-30-15,1 30 16,-1 0-16,1 0 16,-30-29-1,59 29 32,-59-30-31,29 30-1,1 0-15,-1-29 16,1 29 0,-1 0 15,1 0 31,-30-30 17,0-29-79,0 29 15,30-29 1,-30 30-1,29 29 1,-29-30 0,0 1-16,30 29 15,-30-30 1,0 1 0,0-1-1,0-29 1,0 30 78,0-1-63,0 0 47,0-29-62,0 30-1,0-1 16,0 1-15,0-30 93,0 29-93,0 1 437,0-1-234,0 1-172,0-1-16,0 1-15</inkml:trace>
  <inkml:trace contextRef="#ctx0" brushRef="#br0" timeOffset="6144.85">1303-3005 0,'-29'0'281,"-1"0"-202,1 0 77,-1 0-141,1 0-15,-1 0 32,0 0-32,-29 0 47,30 0 140,-1 0-156,1 0-15,-1 0 15,-29 0-31,30 0 31,-1 0 219,-29 0-203,29 0-31,1 0-16,-30 0 16,0 0-16,29 0 15,1 0-15,-1 0 16,1 0-1,-1 0 470</inkml:trace>
</inkml:ink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29308-A14F-43FA-A3C5-58A53CCC2EBF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DEB9-A34F-4D3C-9735-5DD337EAC3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50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4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9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25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83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98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86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60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42DEB9-A34F-4D3C-9735-5DD337EAC3A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72069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0090" y="1080136"/>
            <a:ext cx="13159645" cy="6480810"/>
          </a:xfrm>
          <a:solidFill>
            <a:schemeClr val="accent5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Navn Navnesen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6"/>
            <a:ext cx="4320540" cy="2160270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5238656" y="1080137"/>
            <a:ext cx="4140517" cy="324040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  <a:endParaRPr lang="nb-NO"/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238656" y="4500563"/>
            <a:ext cx="4140517" cy="3060383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720090" y="3420428"/>
            <a:ext cx="4320540" cy="4140517"/>
          </a:xfrm>
          <a:prstGeom prst="rect">
            <a:avLst/>
          </a:prstGeom>
          <a:solidFill>
            <a:schemeClr val="accent5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600"/>
              </a:lnSpc>
              <a:spcBef>
                <a:spcPct val="0"/>
              </a:spcBef>
              <a:buNone/>
              <a:defRPr sz="30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9559195" y="1080135"/>
            <a:ext cx="4320540" cy="648080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39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560945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3141643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560945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560945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AAA09B"/>
          </a:solidFill>
        </p:spPr>
        <p:txBody>
          <a:bodyPr lIns="0" tIns="1980000" rIns="0" bIns="0" anchor="t" anchorCtr="1"/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1620203"/>
            <a:ext cx="7380922" cy="830997"/>
          </a:xfrm>
          <a:noFill/>
        </p:spPr>
        <p:txBody>
          <a:bodyPr lIns="0" tIns="0" rIns="0" bIns="0" anchor="t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Legg til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089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6502" y="1080136"/>
            <a:ext cx="13019227" cy="6480810"/>
          </a:xfrm>
          <a:solidFill>
            <a:srgbClr val="AAA09B"/>
          </a:solidFill>
        </p:spPr>
        <p:txBody>
          <a:bodyPr lIns="540000" tIns="540000" rIns="5040000" bIns="2448000" anchor="t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Navn Navnesen og sted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13480086" y="7681260"/>
            <a:ext cx="345643" cy="221599"/>
          </a:xfr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90" y="2340293"/>
            <a:ext cx="10441305" cy="522065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,tekst &amp; innhold /m undertittel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1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00191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, tekst &amp;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648572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414265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chemeClr val="lt2"/>
          </a:solidFill>
        </p:spPr>
        <p:txBody>
          <a:bodyPr lIns="0" tIns="144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Klikk ikonet for å legge til et bilde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23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Ikon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 hasCustomPrompt="1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DBD6D4"/>
          </a:solidFill>
        </p:spPr>
        <p:txBody>
          <a:bodyPr lIns="0" tIns="1440000" rIns="0" bIns="0" anchor="ctr"/>
          <a:lstStyle>
            <a:lvl1pPr marL="0" indent="0" algn="ctr">
              <a:buNone/>
              <a:defRPr sz="100" baseline="0"/>
            </a:lvl1pPr>
          </a:lstStyle>
          <a:p>
            <a:pPr lvl="0"/>
            <a:r>
              <a:rPr lang="nb-NO" sz="100"/>
              <a:t> </a:t>
            </a:r>
            <a:endParaRPr lang="nb-NO"/>
          </a:p>
        </p:txBody>
      </p:sp>
      <p:sp>
        <p:nvSpPr>
          <p:cNvPr id="4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995624" y="2160271"/>
            <a:ext cx="4608576" cy="4320540"/>
          </a:xfrm>
          <a:prstGeom prst="rect">
            <a:avLst/>
          </a:prstGeom>
          <a:noFill/>
        </p:spPr>
        <p:txBody>
          <a:bodyPr lIns="0" tIns="108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/>
              <a:t>Ikon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765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../media/image1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0441305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340293"/>
            <a:ext cx="10441305" cy="5220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0090" y="7812977"/>
            <a:ext cx="1152144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29150" y="7812977"/>
            <a:ext cx="893224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541235" y="7812977"/>
            <a:ext cx="34564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0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21" y="332467"/>
            <a:ext cx="1914144" cy="39014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070D7408-64FC-0645-2448-E5C7359C95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80137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n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6" r:id="rId5"/>
    <p:sldLayoutId id="2147483658" r:id="rId6"/>
    <p:sldLayoutId id="2147483664" r:id="rId7"/>
    <p:sldLayoutId id="2147483660" r:id="rId8"/>
    <p:sldLayoutId id="2147483662" r:id="rId9"/>
    <p:sldLayoutId id="2147483659" r:id="rId10"/>
    <p:sldLayoutId id="2147483652" r:id="rId11"/>
    <p:sldLayoutId id="2147483653" r:id="rId12"/>
    <p:sldLayoutId id="2147483654" r:id="rId13"/>
    <p:sldLayoutId id="2147483655" r:id="rId14"/>
  </p:sldLayoutIdLst>
  <p:transition/>
  <p:timing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2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mailto:FOI@helse-forde.no" TargetMode="External" /><Relationship Id="rId4" Type="http://schemas.openxmlformats.org/officeDocument/2006/relationships/hyperlink" Target="mailto:personvernombodet@helse-forde.no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Relationship Id="rId4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9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png" /><Relationship Id="rId3" Type="http://schemas.openxmlformats.org/officeDocument/2006/relationships/customXml" Target="../ink/ink1.xml" /><Relationship Id="rId4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eprotokoll.ihelse.net/home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solidFill>
            <a:srgbClr val="6DADDA"/>
          </a:solidFill>
        </p:spPr>
        <p:txBody>
          <a:bodyPr>
            <a:normAutofit fontScale="90000"/>
          </a:bodyPr>
          <a:lstStyle/>
          <a:p>
            <a:r>
              <a:rPr lang="nn-NO"/>
              <a:t>Rettleiing eProtokoll</a:t>
            </a:r>
            <a:br>
              <a:rPr lang="nn-NO"/>
            </a:br>
            <a:r>
              <a:rPr lang="nn-NO" sz="40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for å melde inn og sakshandsame personvernsaker</a:t>
            </a:r>
            <a:br>
              <a:rPr lang="nn-NO" sz="40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n-NO" sz="40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n-NO" sz="27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Elektronisk system med formål å få eit heilskapleg, strukturert og tenleg system for skildring og vurdering av aktivitetar som handterer personopplysingar.</a:t>
            </a:r>
            <a:br>
              <a:rPr lang="nn-NO" sz="40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n-NO" sz="400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10616539" y="1303524"/>
            <a:ext cx="3821336" cy="887933"/>
          </a:xfrm>
        </p:spPr>
        <p:txBody>
          <a:bodyPr/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923546" y="7010344"/>
            <a:ext cx="184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Redigert 07.2024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AA08018-AE8B-19F0-AEB9-D50BD2EA2B6A}"/>
              </a:ext>
            </a:extLst>
          </p:cNvPr>
          <p:cNvSpPr txBox="1"/>
          <p:nvPr/>
        </p:nvSpPr>
        <p:spPr>
          <a:xfrm>
            <a:off x="10616539" y="1447408"/>
            <a:ext cx="3263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n-NO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98CE335-4A44-D0EA-A2E5-1D64C12D56F8}"/>
              </a:ext>
            </a:extLst>
          </p:cNvPr>
          <p:cNvSpPr txBox="1"/>
          <p:nvPr/>
        </p:nvSpPr>
        <p:spPr>
          <a:xfrm>
            <a:off x="10895609" y="2310211"/>
            <a:ext cx="2766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n-NO" sz="11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A78A016-EEF1-C509-7A0A-61ACC3A7CFB7}"/>
              </a:ext>
            </a:extLst>
          </p:cNvPr>
          <p:cNvSpPr txBox="1"/>
          <p:nvPr/>
        </p:nvSpPr>
        <p:spPr>
          <a:xfrm>
            <a:off x="9812436" y="4175404"/>
            <a:ext cx="40672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Systemeigar eProtokoll HFD: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 Kristin Kleiven, Uviklingsdirektør FOU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Føretaksadministrator eProtokoll HFD: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Seksjon for forsking og innovasjon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e-post: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FOI@helse-forde.no</a:t>
            </a: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Seksjon for kvalitet og pasienttryggleik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Personvernombod HFD: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Frode Hatten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200" b="0" i="0" u="none" strike="noStrike" kern="1200" cap="none" spc="0" normalizeH="0" baseline="0" noProof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Tlf 57831321 </a:t>
            </a: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e-post: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personvernombodet@helse-forde.no</a:t>
            </a: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32732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82865" y="1723844"/>
            <a:ext cx="10441305" cy="6320821"/>
          </a:xfrm>
        </p:spPr>
        <p:txBody>
          <a:bodyPr>
            <a:normAutofit/>
          </a:bodyPr>
          <a:lstStyle/>
          <a:p>
            <a:r>
              <a:rPr lang="nn-NO"/>
              <a:t>Undervegs i arbeidet med å fylle ut kan</a:t>
            </a:r>
          </a:p>
          <a:p>
            <a:pPr marL="0" indent="0">
              <a:buNone/>
            </a:pPr>
            <a:r>
              <a:rPr lang="nn-NO"/>
              <a:t>   ein få oversikt på meldinga ved å klikke på  </a:t>
            </a:r>
          </a:p>
          <a:p>
            <a:pPr marL="0" indent="0">
              <a:buNone/>
            </a:pPr>
            <a:r>
              <a:rPr lang="nn-NO"/>
              <a:t>   «</a:t>
            </a:r>
            <a:r>
              <a:rPr lang="nn-NO" i="1" err="1"/>
              <a:t>forhåndsvisning</a:t>
            </a:r>
            <a:r>
              <a:rPr lang="nn-NO"/>
              <a:t>»:</a:t>
            </a:r>
            <a:endParaRPr lang="nn-NO" u="sng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0441305" cy="5431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n-NO"/>
              <a:t>Fylle ut melding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65" y="3228722"/>
            <a:ext cx="5413395" cy="1330768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4130213" y="3632451"/>
            <a:ext cx="729464" cy="343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045" y="2000549"/>
            <a:ext cx="5599512" cy="5476696"/>
          </a:xfrm>
          <a:prstGeom prst="rect">
            <a:avLst/>
          </a:prstGeom>
        </p:spPr>
      </p:pic>
      <p:cxnSp>
        <p:nvCxnSpPr>
          <p:cNvPr id="15" name="Rett pilkobling 14"/>
          <p:cNvCxnSpPr/>
          <p:nvPr/>
        </p:nvCxnSpPr>
        <p:spPr>
          <a:xfrm flipV="1">
            <a:off x="4859677" y="2998743"/>
            <a:ext cx="2629143" cy="7343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2760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91" y="1674689"/>
            <a:ext cx="6784134" cy="5490208"/>
          </a:xfrm>
        </p:spPr>
        <p:txBody>
          <a:bodyPr/>
          <a:lstStyle/>
          <a:p>
            <a:r>
              <a:rPr lang="nn-NO"/>
              <a:t>Når saka er ferdig registrert skal den innleverast for sakshandsaming. Saka blir då låst for endring. Ei evt. endring opnar saka igjen og krev ny innlevering.</a:t>
            </a:r>
          </a:p>
          <a:p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  <a:p>
            <a:endParaRPr lang="nn-NO"/>
          </a:p>
          <a:p>
            <a:r>
              <a:rPr lang="nn-NO"/>
              <a:t>Dersom ikkje alt er fullstendig fyllt ut får ein </a:t>
            </a:r>
          </a:p>
          <a:p>
            <a:pPr marL="0" indent="0">
              <a:buNone/>
            </a:pPr>
            <a:r>
              <a:rPr lang="nn-NO"/>
              <a:t>tilbakemelding om det:</a:t>
            </a: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nn-NO"/>
              <a:t>Innlevering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1" y="2812291"/>
            <a:ext cx="6214966" cy="1527817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455580" y="3286498"/>
            <a:ext cx="616447" cy="35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24" y="5343525"/>
            <a:ext cx="7353300" cy="2886075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4798036" y="7782077"/>
            <a:ext cx="1058234" cy="357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5856270" y="5613079"/>
            <a:ext cx="2137024" cy="2256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8524465" y="2370503"/>
            <a:ext cx="5455579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25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alt er ok mottar ein ei kvittering: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7E91B41-DEB8-4EB4-87D8-87A8AE45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84" y="3410803"/>
            <a:ext cx="6271343" cy="4728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630924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Endring av innlevert skjema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E91B41-DEB8-4EB4-87D8-87A8AE45E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35" y="2339975"/>
            <a:ext cx="6584367" cy="5221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ontentPart p14:bwMode="auto" r:id="rId3">
        <p14:nvContentPartPr>
          <p14:cNvPr id="9" name="Håndskrift 8"/>
          <p14:cNvContentPartPr/>
          <p14:nvPr/>
        </p14:nvContentPartPr>
        <p14:xfrm>
          <a:off x="7281988" y="4720722"/>
          <a:ext cx="916200" cy="1595880"/>
        </p14:xfrm>
      </p:contentPart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122" y="5401229"/>
            <a:ext cx="2933700" cy="1552575"/>
          </a:xfrm>
          <a:prstGeom prst="rect">
            <a:avLst/>
          </a:prstGeom>
        </p:spPr>
      </p:pic>
      <p:sp>
        <p:nvSpPr>
          <p:cNvPr id="12" name="Pil høyre 11"/>
          <p:cNvSpPr/>
          <p:nvPr/>
        </p:nvSpPr>
        <p:spPr>
          <a:xfrm>
            <a:off x="9601200" y="5964865"/>
            <a:ext cx="871870" cy="35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52346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8329" y="2609415"/>
            <a:ext cx="10441305" cy="5220653"/>
          </a:xfrm>
        </p:spPr>
        <p:txBody>
          <a:bodyPr/>
          <a:lstStyle/>
          <a:p>
            <a:r>
              <a:rPr lang="nn-NO"/>
              <a:t>Ansvarleg for at </a:t>
            </a:r>
            <a:r>
              <a:rPr lang="nn-NO" i="1"/>
              <a:t>Prinsippa for behandling av personopplysingar </a:t>
            </a:r>
            <a:r>
              <a:rPr lang="nn-NO"/>
              <a:t>følgast</a:t>
            </a:r>
          </a:p>
          <a:p>
            <a:endParaRPr lang="nn-NO"/>
          </a:p>
          <a:p>
            <a:r>
              <a:rPr lang="nn-NO"/>
              <a:t>Skal gjennomføre tiltak for å sikre og dokumentere samsvar med personvernforordninga</a:t>
            </a:r>
          </a:p>
          <a:p>
            <a:endParaRPr lang="nn-NO"/>
          </a:p>
          <a:p>
            <a:r>
              <a:rPr lang="nn-NO"/>
              <a:t>Skal ha oversikt over all behandling av personopplysingar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Helse Førde HF sitt ansvar</a:t>
            </a:r>
          </a:p>
        </p:txBody>
      </p:sp>
      <p:sp>
        <p:nvSpPr>
          <p:cNvPr id="5" name="Plassholder for innhold 1"/>
          <p:cNvSpPr txBox="1"/>
          <p:nvPr/>
        </p:nvSpPr>
        <p:spPr>
          <a:xfrm>
            <a:off x="11049634" y="1346282"/>
            <a:ext cx="3079749" cy="27550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2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Personvernprinsippa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Lovleg-rettferdig-openheit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Spesifikt formål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Dataminimering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Korrekte opplysingar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Lagringsavgrensing</a:t>
            </a:r>
          </a:p>
          <a:p>
            <a:pPr marL="216000" marR="0" lvl="0" indent="-216000" algn="l" defTabSz="914400" rtl="0" eaLnBrk="1" fontAlgn="auto" latinLnBrk="0" hangingPunct="1">
              <a:lnSpc>
                <a:spcPts val="26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nn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Informasjonssikkerheit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903176" y="6087507"/>
            <a:ext cx="8887146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25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eProtokoll skal bidra til å ivareta dette ansvaret</a:t>
            </a:r>
          </a:p>
        </p:txBody>
      </p:sp>
      <p:sp>
        <p:nvSpPr>
          <p:cNvPr id="6" name="Pil høyre 5"/>
          <p:cNvSpPr/>
          <p:nvPr/>
        </p:nvSpPr>
        <p:spPr>
          <a:xfrm>
            <a:off x="720090" y="6092575"/>
            <a:ext cx="646373" cy="482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5995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/>
              <a:t>Alle nye prosjekt og system som handterer personopplysingar, og vesentlege endringar av disse, skal meldast i eProtokoll før oppstart/endring.</a:t>
            </a:r>
          </a:p>
          <a:p>
            <a:endParaRPr lang="nn-NO"/>
          </a:p>
          <a:p>
            <a:pPr marL="0" indent="0">
              <a:spcAft>
                <a:spcPct val="0"/>
              </a:spcAft>
              <a:buNone/>
            </a:pPr>
            <a:r>
              <a:rPr lang="nn-NO">
                <a:latin typeface="Calibri" panose="020f0502020204030204" pitchFamily="34" charset="0"/>
                <a:ea typeface="Calibri" panose="020f0502020204030204" pitchFamily="34" charset="0"/>
              </a:rPr>
              <a:t>eProtokoll erstattar «Meldeskjema for behandling av personopplysningar» </a:t>
            </a:r>
          </a:p>
          <a:p>
            <a:endParaRPr lang="nn-NO"/>
          </a:p>
          <a:p>
            <a:endParaRPr lang="nn-NO"/>
          </a:p>
          <a:p>
            <a:endParaRPr lang="nn-NO"/>
          </a:p>
          <a:p>
            <a:pPr marL="0" indent="0">
              <a:buNone/>
            </a:pPr>
            <a:r>
              <a:rPr lang="nn-NO"/>
              <a:t>Døme på prosjekttypar:</a:t>
            </a:r>
          </a:p>
          <a:p>
            <a:pPr marL="0" indent="0">
              <a:buNone/>
            </a:pPr>
            <a:r>
              <a:rPr lang="nn-NO"/>
              <a:t>Helseforsking, anna forsking, kvalitetssikring, kvalitetsforbetring, helseregister, helsetenesteutvikling, brukarundersøkingar, masteroppgåver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 marL="0" indent="0">
              <a:buNone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I eProtokoll skal ein skildre aktiviteten og gjere vurderingar i høve personvernet</a:t>
            </a:r>
          </a:p>
        </p:txBody>
      </p:sp>
    </p:spTree>
    <p:extLst>
      <p:ext uri="{BB962C8B-B14F-4D97-AF65-F5344CB8AC3E}">
        <p14:creationId xmlns:p14="http://schemas.microsoft.com/office/powerpoint/2010/main" val="303632497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90" y="1805049"/>
            <a:ext cx="12105261" cy="57558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n-NO"/>
              <a:t>Prosjektleiar opprettar ny sak (personvernmelding) i eProtokoll.</a:t>
            </a: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n-NO"/>
              <a:t>Prosjektleiar mottar ein unik link frå eProtokoll på saka som kan distribuerast til samarbeidspartnarar.</a:t>
            </a: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n-NO"/>
              <a:t>Alle som har mottatt linken kan registrere opplysningar under temaene:</a:t>
            </a:r>
            <a:endParaRPr lang="nb-NO"/>
          </a:p>
          <a:p>
            <a:pPr marL="457200" indent="-457200">
              <a:buFont typeface="+mj-lt"/>
              <a:buAutoNum type="arabicPeriod"/>
            </a:pPr>
            <a:endParaRPr lang="nb-NO"/>
          </a:p>
          <a:p>
            <a:pPr marL="457200" indent="-457200">
              <a:buFont typeface="+mj-lt"/>
              <a:buAutoNum type="arabicPeriod"/>
            </a:pPr>
            <a:endParaRPr lang="nb-NO"/>
          </a:p>
          <a:p>
            <a:pPr marL="457200" indent="-457200">
              <a:buFont typeface="+mj-lt"/>
              <a:buAutoNum type="arabicPeriod"/>
            </a:pP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n-NO"/>
              <a:t>Når saka er ferdig registrert vert den innlevert. Saka blir då låst for endring. Ei evt. endring opnar saka igjen og krev ny innlevering.</a:t>
            </a: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n-NO"/>
              <a:t>Innlevert sak vert sakshandsama i dialog med aktuelle partar.</a:t>
            </a:r>
          </a:p>
          <a:p>
            <a:pPr marL="457200" indent="-457200">
              <a:buFont typeface="+mj-lt"/>
              <a:buAutoNum type="arabicPeriod"/>
            </a:pPr>
            <a:r>
              <a:rPr lang="nn-NO"/>
              <a:t>Vurdering/anbefaling frå sakshandsamar vert framlagt for nivå 2-leiar (dataansvarlig) for endeleg vedtak.</a:t>
            </a:r>
            <a:endParaRPr lang="nb-NO"/>
          </a:p>
          <a:p>
            <a:pPr marL="457200" indent="-457200">
              <a:buFont typeface="+mj-lt"/>
              <a:buAutoNum type="arabicPeriod"/>
            </a:pPr>
            <a:r>
              <a:rPr lang="nb-NO"/>
              <a:t>Nivå 2-leiar gir tilbakemelding i systemet på om han/ho gir si tilslutning til at prosjektet kan startes (forankring).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Overordna prosess for bruk av eProtokoll: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943" y="3417929"/>
            <a:ext cx="7759039" cy="7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6264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91" y="1686297"/>
            <a:ext cx="12710902" cy="5874650"/>
          </a:xfrm>
        </p:spPr>
        <p:txBody>
          <a:bodyPr>
            <a:normAutofit/>
          </a:bodyPr>
          <a:lstStyle/>
          <a:p>
            <a:r>
              <a:rPr lang="nn-NO"/>
              <a:t>Innlevert sak vert sakshandsama av Personvernombodet, i dialog med aktuelle partar om naudsynt. TA kontakt ved behov!</a:t>
            </a:r>
          </a:p>
          <a:p>
            <a:endParaRPr lang="nn-NO"/>
          </a:p>
          <a:p>
            <a:r>
              <a:rPr lang="nn-NO"/>
              <a:t> Sakshandsaming skjer i eProtokoll og statusmeldingar undervegs vert sendt til dei som er registrert som part i prosjektet. Det er fire mulige statuskodar på innlevert sak:</a:t>
            </a:r>
          </a:p>
          <a:p>
            <a:pPr lvl="2"/>
            <a:r>
              <a:rPr lang="nn-NO" i="1"/>
              <a:t>«Ikke påbegynt»</a:t>
            </a:r>
          </a:p>
          <a:p>
            <a:pPr lvl="2"/>
            <a:r>
              <a:rPr lang="nn-NO" i="1"/>
              <a:t>«Behandlet»</a:t>
            </a:r>
          </a:p>
          <a:p>
            <a:pPr lvl="2"/>
            <a:r>
              <a:rPr lang="nn-NO" i="1"/>
              <a:t>«Trenger mer informasjon»</a:t>
            </a:r>
          </a:p>
          <a:p>
            <a:pPr lvl="2"/>
            <a:r>
              <a:rPr lang="nn-NO" i="1"/>
              <a:t>«Avvist»</a:t>
            </a:r>
          </a:p>
          <a:p>
            <a:endParaRPr lang="nn-NO"/>
          </a:p>
          <a:p>
            <a:r>
              <a:rPr lang="nn-NO"/>
              <a:t>Melding om endeleg vurdering/anbefaling frå sakshandsamar vert sendt til leiar nivå 2 (dataansvarlig) for vedtak om personvernet er tilstrekkelig ivaretatt. Nivå 2-leiar gir tilbakemelding i eProtokoll, melding om vedtaket vert sendt til dei som er registrert som part i systemet.</a:t>
            </a:r>
          </a:p>
          <a:p>
            <a:endParaRPr lang="nn-NO"/>
          </a:p>
          <a:p>
            <a:r>
              <a:rPr lang="nn-NO"/>
              <a:t>Når prosjektet nærmar seg sluttdato vil dei som er registrert som part i prosjektet få melding om dette. Dersom prosjektperioden skal forlengast må ein opne saka på nytt og endre sluttdato. </a:t>
            </a: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Sakshandsaming</a:t>
            </a:r>
          </a:p>
        </p:txBody>
      </p:sp>
    </p:spTree>
    <p:extLst>
      <p:ext uri="{BB962C8B-B14F-4D97-AF65-F5344CB8AC3E}">
        <p14:creationId xmlns:p14="http://schemas.microsoft.com/office/powerpoint/2010/main" val="326832808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018519" y="2214319"/>
            <a:ext cx="10441305" cy="997946"/>
          </a:xfrm>
        </p:spPr>
        <p:txBody>
          <a:bodyPr>
            <a:normAutofit/>
          </a:bodyPr>
          <a:lstStyle/>
          <a:p>
            <a:br>
              <a:rPr lang="nb-NO" sz="3200"/>
            </a:br>
            <a:r>
              <a:rPr lang="nn-NO" sz="3200"/>
              <a:t>Tilgang til eProtokoll:</a:t>
            </a:r>
          </a:p>
        </p:txBody>
      </p:sp>
      <p:sp>
        <p:nvSpPr>
          <p:cNvPr id="2" name="Rektangel 1"/>
          <p:cNvSpPr/>
          <p:nvPr/>
        </p:nvSpPr>
        <p:spPr>
          <a:xfrm>
            <a:off x="3282055" y="4333160"/>
            <a:ext cx="4860754" cy="487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2571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https://eprotokoll.ihelse.net/home</a:t>
            </a:r>
            <a:endParaRPr kumimoji="0" lang="nb-NO" sz="2571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74499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Bild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289" y="3752852"/>
            <a:ext cx="5379836" cy="4154765"/>
          </a:xfrm>
          <a:prstGeom prst="rect">
            <a:avLst/>
          </a:prstGeom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45430" y="234029"/>
            <a:ext cx="10441305" cy="8641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/>
              <a:t>Opprette melding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30" y="1170644"/>
            <a:ext cx="8064276" cy="699611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626831" y="1170644"/>
            <a:ext cx="1243173" cy="483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532" y="677471"/>
            <a:ext cx="5510868" cy="2458326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6320100" y="1157065"/>
            <a:ext cx="306731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257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grpSp>
        <p:nvGrpSpPr>
          <p:cNvPr id="17" name="Gruppe 16"/>
          <p:cNvGrpSpPr/>
          <p:nvPr/>
        </p:nvGrpSpPr>
        <p:grpSpPr>
          <a:xfrm>
            <a:off x="9243802" y="1786632"/>
            <a:ext cx="4684974" cy="691134"/>
            <a:chOff x="8866598" y="3382801"/>
            <a:chExt cx="4684974" cy="691134"/>
          </a:xfrm>
        </p:grpSpPr>
        <p:sp>
          <p:nvSpPr>
            <p:cNvPr id="10" name="Frihåndsform 9"/>
            <p:cNvSpPr/>
            <p:nvPr/>
          </p:nvSpPr>
          <p:spPr>
            <a:xfrm>
              <a:off x="8866598" y="3760342"/>
              <a:ext cx="945222" cy="10688"/>
            </a:xfrm>
            <a:custGeom>
              <a:gdLst>
                <a:gd name="connsiteX0" fmla="*/ 945222 w 945222"/>
                <a:gd name="connsiteY0" fmla="*/ 0 h 10688"/>
                <a:gd name="connsiteX1" fmla="*/ 0 w 945222"/>
                <a:gd name="connsiteY1" fmla="*/ 10274 h 106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222" h="10688">
                  <a:moveTo>
                    <a:pt x="945222" y="0"/>
                  </a:moveTo>
                  <a:cubicBezTo>
                    <a:pt x="321963" y="13850"/>
                    <a:pt x="637035" y="10274"/>
                    <a:pt x="0" y="1027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nb-NO" sz="257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184487" y="3836327"/>
              <a:ext cx="613461" cy="237608"/>
            </a:xfrm>
            <a:prstGeom prst="rect">
              <a:avLst/>
            </a:prstGeom>
          </p:spPr>
        </p:pic>
        <p:sp>
          <p:nvSpPr>
            <p:cNvPr id="14" name="TekstSylinder 13"/>
            <p:cNvSpPr txBox="1"/>
            <p:nvPr/>
          </p:nvSpPr>
          <p:spPr>
            <a:xfrm>
              <a:off x="13244841" y="3382801"/>
              <a:ext cx="306731" cy="487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nb-NO" sz="257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kstSylinder 14"/>
          <p:cNvSpPr txBox="1"/>
          <p:nvPr/>
        </p:nvSpPr>
        <p:spPr>
          <a:xfrm>
            <a:off x="9509850" y="2095249"/>
            <a:ext cx="222335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257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413" y="7293991"/>
            <a:ext cx="963178" cy="378725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9661439" y="7209792"/>
            <a:ext cx="306731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b-NO" sz="2571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cxnSp>
        <p:nvCxnSpPr>
          <p:cNvPr id="23" name="Rett pilkobling 22"/>
          <p:cNvCxnSpPr/>
          <p:nvPr/>
        </p:nvCxnSpPr>
        <p:spPr>
          <a:xfrm>
            <a:off x="9851929" y="2538120"/>
            <a:ext cx="219970" cy="4644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/>
          <p:cNvCxnSpPr/>
          <p:nvPr/>
        </p:nvCxnSpPr>
        <p:spPr>
          <a:xfrm>
            <a:off x="7866157" y="1538391"/>
            <a:ext cx="1754860" cy="717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762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460" y="2339975"/>
            <a:ext cx="6929518" cy="522128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nn-NO"/>
              <a:t>Prosjektleiar mottar ein unik link frå eProtokoll i epost som kan distribuerast til samarbeidspartnarar.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2547991" y="4212404"/>
            <a:ext cx="6678202" cy="904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6887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90" y="1908779"/>
            <a:ext cx="10441305" cy="6320821"/>
          </a:xfrm>
        </p:spPr>
        <p:txBody>
          <a:bodyPr>
            <a:normAutofit/>
          </a:bodyPr>
          <a:lstStyle/>
          <a:p>
            <a:r>
              <a:rPr lang="nn-NO"/>
              <a:t>Alle som har mottatt linken kan registrere opplysningar på temaene:</a:t>
            </a:r>
            <a:endParaRPr lang="nb-NO" u="sng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r>
              <a:rPr lang="nn-NO"/>
              <a:t>Ein kan fritt flytte seg i skjemaet mellom temaene ved å trykke på dei runde symbola: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r>
              <a:rPr lang="nb-NO"/>
              <a:t>Hugs å lagre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0441305" cy="543182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nn-NO"/>
              <a:t>Fylle ut melding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7" y="2250628"/>
            <a:ext cx="8562975" cy="210502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902" y="3441174"/>
            <a:ext cx="7218290" cy="91447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5187323"/>
            <a:ext cx="8562975" cy="2105025"/>
          </a:xfrm>
          <a:prstGeom prst="rect">
            <a:avLst/>
          </a:prstGeom>
        </p:spPr>
      </p:pic>
      <p:cxnSp>
        <p:nvCxnSpPr>
          <p:cNvPr id="8" name="Rett pilkobling 7"/>
          <p:cNvCxnSpPr/>
          <p:nvPr/>
        </p:nvCxnSpPr>
        <p:spPr>
          <a:xfrm flipH="1">
            <a:off x="1910993" y="6239837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3162728" y="6268944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H="1">
            <a:off x="4393914" y="6263808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H="1">
            <a:off x="5635375" y="6239836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flipH="1">
            <a:off x="6846013" y="6239836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 flipH="1">
            <a:off x="8077199" y="6239837"/>
            <a:ext cx="0" cy="2328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/>
          <p:cNvCxnSpPr/>
          <p:nvPr/>
        </p:nvCxnSpPr>
        <p:spPr>
          <a:xfrm flipV="1">
            <a:off x="2671280" y="7767263"/>
            <a:ext cx="36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kobling 21"/>
          <p:cNvCxnSpPr/>
          <p:nvPr/>
        </p:nvCxnSpPr>
        <p:spPr>
          <a:xfrm flipH="1" flipV="1">
            <a:off x="6343280" y="6356277"/>
            <a:ext cx="0" cy="1410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6041204" y="5876818"/>
            <a:ext cx="513708" cy="3869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nb-NO" sz="257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10068674" y="2603765"/>
            <a:ext cx="3339101" cy="2070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nn-NO" sz="257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Utfylling av skjema kan gjerast i dialog med td. Seksjon for forsking og innovasjon og Personvernombodet</a:t>
            </a:r>
          </a:p>
        </p:txBody>
      </p:sp>
    </p:spTree>
    <p:extLst>
      <p:ext uri="{BB962C8B-B14F-4D97-AF65-F5344CB8AC3E}">
        <p14:creationId xmlns:p14="http://schemas.microsoft.com/office/powerpoint/2010/main" val="155628911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ersonalmøte HR 031018" id="{EF204156-5305-48EB-94FF-28B497E4B555}" vid="{7B5F1BF6-EAB1-4142-9191-849178D6F3B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6F7D2805F0FF428F72CA7EE5C73382" ma:contentTypeVersion="0" ma:contentTypeDescription="Opprett et nytt dokument." ma:contentTypeScope="" ma:versionID="0a8b97912010f24facdf2c957c6687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B207C-F211-4625-88EF-91CB19F0794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837AFB-71F8-4EF7-A17C-93B0C81BF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0FF099-76E3-4AB1-A442-CD5A54ED6663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Personalmøte HR 031018</Template>
  <Company>Helse Vest</Company>
  <PresentationFormat>Egendefinert</PresentationFormat>
  <Paragraphs>68</Paragraphs>
  <Slides>12</Slides>
  <Notes>9</Notes>
  <TotalTime>3567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9">
      <vt:lpstr>Arial</vt:lpstr>
      <vt:lpstr>Calibri</vt:lpstr>
      <vt:lpstr>Cambria</vt:lpstr>
      <vt:lpstr>Calibri Light</vt:lpstr>
      <vt:lpstr>Times New Roman</vt:lpstr>
      <vt:lpstr>Wingdings</vt:lpstr>
      <vt:lpstr>Mal01_Format_16-9</vt:lpstr>
      <vt:lpstr>Rettleiing eProtokollSystem for å melde inn og sakshandsame personvernsakerElektronisk system med formål å få eit heilskapleg, strukturert og tenleg system for skildring og vurdering av aktivitetar som handterer personopplysingar.</vt:lpstr>
      <vt:lpstr>Helse Førde HF sitt ansvar</vt:lpstr>
      <vt:lpstr>I eProtokoll skal ein skildre aktiviteten og gjere vurderingar i høve personvernet</vt:lpstr>
      <vt:lpstr>Overordna prosess for bruk av eProtokoll:</vt:lpstr>
      <vt:lpstr>Sakshandsaming</vt:lpstr>
      <vt:lpstr>Tilgang til eProtokoll:</vt:lpstr>
      <vt:lpstr>Opprette melding</vt:lpstr>
      <vt:lpstr>Prosjektleiar mottar ein unik link frå eProtokoll i epost som kan distribuerast til samarbeidspartnarar.</vt:lpstr>
      <vt:lpstr>Fylle ut melding</vt:lpstr>
      <vt:lpstr>Fylle ut melding</vt:lpstr>
      <vt:lpstr>Innlevering</vt:lpstr>
      <vt:lpstr>Endring av innlevert skjema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Personvernregelverket</dc:title>
  <dc:creator>Hatten, Frode</dc:creator>
  <cp:lastModifiedBy>Tråseth, Anne Solveig</cp:lastModifiedBy>
  <cp:revision>104</cp:revision>
  <cp:lastPrinted>2019-05-28T14:05:04.000</cp:lastPrinted>
  <dcterms:created xsi:type="dcterms:W3CDTF">2018-10-02T08:26:27Z</dcterms:created>
  <dcterms:modified xsi:type="dcterms:W3CDTF">2024-10-31T14:05:54Z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lassificationContentMarkingFooterLocations">
    <vt:lpwstr>Mal01_Format_16-9:9</vt:lpwstr>
  </property>
  <property fmtid="{D5CDD505-2E9C-101B-9397-08002B2CF9AE}" pid="3" name="ClassificationContentMarkingFooterText">
    <vt:lpwstr>Følsomhet Intern (gul)</vt:lpwstr>
  </property>
  <property fmtid="{D5CDD505-2E9C-101B-9397-08002B2CF9AE}" pid="4" name="ContentTypeId">
    <vt:lpwstr>0x010100146F7D2805F0FF428F72CA7EE5C73382</vt:lpwstr>
  </property>
  <property fmtid="{D5CDD505-2E9C-101B-9397-08002B2CF9AE}" pid="5" name="MSIP_Label_0c3ffc1c-ef00-4620-9c2f-7d9c1597774b_ActionId">
    <vt:lpwstr>cb48b72a-7ded-4ced-9e62-4722a379e1f1</vt:lpwstr>
  </property>
  <property fmtid="{D5CDD505-2E9C-101B-9397-08002B2CF9AE}" pid="6" name="MSIP_Label_0c3ffc1c-ef00-4620-9c2f-7d9c1597774b_ContentBits">
    <vt:lpwstr>2</vt:lpwstr>
  </property>
  <property fmtid="{D5CDD505-2E9C-101B-9397-08002B2CF9AE}" pid="7" name="MSIP_Label_0c3ffc1c-ef00-4620-9c2f-7d9c1597774b_Enabled">
    <vt:lpwstr>true</vt:lpwstr>
  </property>
  <property fmtid="{D5CDD505-2E9C-101B-9397-08002B2CF9AE}" pid="8" name="MSIP_Label_0c3ffc1c-ef00-4620-9c2f-7d9c1597774b_Method">
    <vt:lpwstr>Standard</vt:lpwstr>
  </property>
  <property fmtid="{D5CDD505-2E9C-101B-9397-08002B2CF9AE}" pid="9" name="MSIP_Label_0c3ffc1c-ef00-4620-9c2f-7d9c1597774b_Name">
    <vt:lpwstr>Intern</vt:lpwstr>
  </property>
  <property fmtid="{D5CDD505-2E9C-101B-9397-08002B2CF9AE}" pid="10" name="MSIP_Label_0c3ffc1c-ef00-4620-9c2f-7d9c1597774b_SetDate">
    <vt:lpwstr>2024-07-02T13:05:25Z</vt:lpwstr>
  </property>
  <property fmtid="{D5CDD505-2E9C-101B-9397-08002B2CF9AE}" pid="11" name="MSIP_Label_0c3ffc1c-ef00-4620-9c2f-7d9c1597774b_SiteId">
    <vt:lpwstr>bdcbe535-f3cf-49f5-8a6a-fb6d98dc7837</vt:lpwstr>
  </property>
</Properties>
</file>